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  <p:sldMasterId id="2147483749" r:id="rId2"/>
  </p:sldMasterIdLst>
  <p:notesMasterIdLst>
    <p:notesMasterId r:id="rId29"/>
  </p:notesMasterIdLst>
  <p:handoutMasterIdLst>
    <p:handoutMasterId r:id="rId30"/>
  </p:handoutMasterIdLst>
  <p:sldIdLst>
    <p:sldId id="620" r:id="rId3"/>
    <p:sldId id="619" r:id="rId4"/>
    <p:sldId id="613" r:id="rId5"/>
    <p:sldId id="621" r:id="rId6"/>
    <p:sldId id="611" r:id="rId7"/>
    <p:sldId id="350" r:id="rId8"/>
    <p:sldId id="369" r:id="rId9"/>
    <p:sldId id="354" r:id="rId10"/>
    <p:sldId id="623" r:id="rId11"/>
    <p:sldId id="356" r:id="rId12"/>
    <p:sldId id="357" r:id="rId13"/>
    <p:sldId id="359" r:id="rId14"/>
    <p:sldId id="360" r:id="rId15"/>
    <p:sldId id="365" r:id="rId16"/>
    <p:sldId id="366" r:id="rId17"/>
    <p:sldId id="363" r:id="rId18"/>
    <p:sldId id="361" r:id="rId19"/>
    <p:sldId id="362" r:id="rId20"/>
    <p:sldId id="624" r:id="rId21"/>
    <p:sldId id="371" r:id="rId22"/>
    <p:sldId id="372" r:id="rId23"/>
    <p:sldId id="373" r:id="rId24"/>
    <p:sldId id="374" r:id="rId25"/>
    <p:sldId id="376" r:id="rId26"/>
    <p:sldId id="287" r:id="rId27"/>
    <p:sldId id="622" r:id="rId2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FD4"/>
    <a:srgbClr val="012456"/>
    <a:srgbClr val="BEB4AD"/>
    <a:srgbClr val="262F42"/>
    <a:srgbClr val="AEA59B"/>
    <a:srgbClr val="2B3244"/>
    <a:srgbClr val="F43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A3A168-345A-42A0-A727-EFC6EE6E9354}" v="61" dt="2019-10-08T07:21:32.590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8" y="1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EE6F9A17-E555-414E-A57D-2086D9557D90}"/>
    <pc:docChg chg="custSel delSld modSld">
      <pc:chgData name="Rob Sewell" userId="c802df42025d5e1f" providerId="LiveId" clId="{EE6F9A17-E555-414E-A57D-2086D9557D90}" dt="2019-10-08T07:21:32.589" v="75"/>
      <pc:docMkLst>
        <pc:docMk/>
      </pc:docMkLst>
      <pc:sldChg chg="addSp delSp modSp">
        <pc:chgData name="Rob Sewell" userId="c802df42025d5e1f" providerId="LiveId" clId="{EE6F9A17-E555-414E-A57D-2086D9557D90}" dt="2019-10-08T07:12:02.042" v="22" actId="207"/>
        <pc:sldMkLst>
          <pc:docMk/>
          <pc:sldMk cId="2482017046" sldId="268"/>
        </pc:sldMkLst>
        <pc:spChg chg="mod">
          <ac:chgData name="Rob Sewell" userId="c802df42025d5e1f" providerId="LiveId" clId="{EE6F9A17-E555-414E-A57D-2086D9557D90}" dt="2019-10-08T07:12:02.042" v="22" actId="207"/>
          <ac:spMkLst>
            <pc:docMk/>
            <pc:sldMk cId="2482017046" sldId="268"/>
            <ac:spMk id="2" creationId="{E41235DF-A33A-9A4A-8DE8-D718ECC0EA4F}"/>
          </ac:spMkLst>
        </pc:spChg>
        <pc:spChg chg="mod">
          <ac:chgData name="Rob Sewell" userId="c802df42025d5e1f" providerId="LiveId" clId="{EE6F9A17-E555-414E-A57D-2086D9557D90}" dt="2019-10-08T07:11:56.636" v="21" actId="207"/>
          <ac:spMkLst>
            <pc:docMk/>
            <pc:sldMk cId="2482017046" sldId="268"/>
            <ac:spMk id="3" creationId="{E9C3C9D5-3201-F54E-B5B1-CF7B58D772BD}"/>
          </ac:spMkLst>
        </pc:spChg>
        <pc:picChg chg="add mod">
          <ac:chgData name="Rob Sewell" userId="c802df42025d5e1f" providerId="LiveId" clId="{EE6F9A17-E555-414E-A57D-2086D9557D90}" dt="2019-10-08T07:11:50.033" v="20" actId="1076"/>
          <ac:picMkLst>
            <pc:docMk/>
            <pc:sldMk cId="2482017046" sldId="268"/>
            <ac:picMk id="4" creationId="{2772F7A8-AF8F-465C-A5FA-F36B507B37FA}"/>
          </ac:picMkLst>
        </pc:picChg>
        <pc:picChg chg="add del mod">
          <ac:chgData name="Rob Sewell" userId="c802df42025d5e1f" providerId="LiveId" clId="{EE6F9A17-E555-414E-A57D-2086D9557D90}" dt="2019-10-08T07:11:26.557" v="10" actId="478"/>
          <ac:picMkLst>
            <pc:docMk/>
            <pc:sldMk cId="2482017046" sldId="268"/>
            <ac:picMk id="5" creationId="{50F1E09F-D311-4C34-8E77-5864743B3AEC}"/>
          </ac:picMkLst>
        </pc:picChg>
        <pc:picChg chg="add mod">
          <ac:chgData name="Rob Sewell" userId="c802df42025d5e1f" providerId="LiveId" clId="{EE6F9A17-E555-414E-A57D-2086D9557D90}" dt="2019-10-08T07:11:47.003" v="19" actId="1076"/>
          <ac:picMkLst>
            <pc:docMk/>
            <pc:sldMk cId="2482017046" sldId="268"/>
            <ac:picMk id="6" creationId="{BD72B0A3-71A9-4EAD-A830-52F717982CB7}"/>
          </ac:picMkLst>
        </pc:picChg>
        <pc:picChg chg="add mod">
          <ac:chgData name="Rob Sewell" userId="c802df42025d5e1f" providerId="LiveId" clId="{EE6F9A17-E555-414E-A57D-2086D9557D90}" dt="2019-10-08T07:11:44.483" v="18" actId="1076"/>
          <ac:picMkLst>
            <pc:docMk/>
            <pc:sldMk cId="2482017046" sldId="268"/>
            <ac:picMk id="7" creationId="{E4B9795B-FB1C-453D-A81F-AA4CC772E713}"/>
          </ac:picMkLst>
        </pc:picChg>
        <pc:picChg chg="add mod">
          <ac:chgData name="Rob Sewell" userId="c802df42025d5e1f" providerId="LiveId" clId="{EE6F9A17-E555-414E-A57D-2086D9557D90}" dt="2019-10-08T07:11:42.406" v="17" actId="1076"/>
          <ac:picMkLst>
            <pc:docMk/>
            <pc:sldMk cId="2482017046" sldId="268"/>
            <ac:picMk id="8" creationId="{D80DE384-BECB-4BC0-A58A-CF3915E64051}"/>
          </ac:picMkLst>
        </pc:picChg>
      </pc:sldChg>
      <pc:sldChg chg="setBg">
        <pc:chgData name="Rob Sewell" userId="c802df42025d5e1f" providerId="LiveId" clId="{EE6F9A17-E555-414E-A57D-2086D9557D90}" dt="2019-10-08T07:21:32.589" v="75"/>
        <pc:sldMkLst>
          <pc:docMk/>
          <pc:sldMk cId="1228667679" sldId="270"/>
        </pc:sldMkLst>
      </pc:sldChg>
      <pc:sldChg chg="del">
        <pc:chgData name="Rob Sewell" userId="c802df42025d5e1f" providerId="LiveId" clId="{EE6F9A17-E555-414E-A57D-2086D9557D90}" dt="2019-10-08T07:12:13.452" v="24" actId="2696"/>
        <pc:sldMkLst>
          <pc:docMk/>
          <pc:sldMk cId="868691649" sldId="284"/>
        </pc:sldMkLst>
      </pc:sldChg>
      <pc:sldChg chg="del">
        <pc:chgData name="Rob Sewell" userId="c802df42025d5e1f" providerId="LiveId" clId="{EE6F9A17-E555-414E-A57D-2086D9557D90}" dt="2019-10-08T07:12:39.981" v="26" actId="2696"/>
        <pc:sldMkLst>
          <pc:docMk/>
          <pc:sldMk cId="565962372" sldId="285"/>
        </pc:sldMkLst>
      </pc:sldChg>
      <pc:sldChg chg="del">
        <pc:chgData name="Rob Sewell" userId="c802df42025d5e1f" providerId="LiveId" clId="{EE6F9A17-E555-414E-A57D-2086D9557D90}" dt="2019-10-08T07:12:22.136" v="25" actId="2696"/>
        <pc:sldMkLst>
          <pc:docMk/>
          <pc:sldMk cId="224216095" sldId="286"/>
        </pc:sldMkLst>
      </pc:sldChg>
      <pc:sldChg chg="del">
        <pc:chgData name="Rob Sewell" userId="c802df42025d5e1f" providerId="LiveId" clId="{EE6F9A17-E555-414E-A57D-2086D9557D90}" dt="2019-10-08T07:12:06.127" v="23" actId="2696"/>
        <pc:sldMkLst>
          <pc:docMk/>
          <pc:sldMk cId="2897394968" sldId="62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10/16/2019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10/16/2019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91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24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://www.sqlsaturday.com/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14444-F82A-48EF-A7DB-61B703920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A7A0594-30CE-4ACF-A9D0-9B675C034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87A8894-7D0D-451C-8104-628F35D50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D37917B-0154-4732-8572-033FE9234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C4F4FF-4490-4A78-A11D-037E1274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67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02F70-185C-4D1E-A540-0C66EA36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32B835F-5F1C-4076-996F-109DA7EA9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794D0D-FD47-48B7-9403-E4BB27470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0CC17CD-B931-4D77-910F-796B145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A9DCBC0-00BE-4F62-ABEE-9A07EADA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9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CCAE438-A4E5-4DA6-893D-6B498C6273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9C070F4-1FB3-493D-A980-AD1489C35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04341D-038B-4326-856B-4BDBE14F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5DDB40-CE22-49F8-98A5-BA7D51EB9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D7F190-78DA-4184-BA72-5D2F5B54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0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5" y="583916"/>
            <a:ext cx="11305338" cy="818705"/>
          </a:xfrm>
          <a:prstGeom prst="rect">
            <a:avLst/>
          </a:prstGeom>
        </p:spPr>
        <p:txBody>
          <a:bodyPr anchor="t"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883" y="3436267"/>
            <a:ext cx="11305338" cy="2679240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884" y="2784227"/>
            <a:ext cx="11305336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760409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664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bg>
      <p:bgPr>
        <a:blipFill dpi="0" rotWithShape="1">
          <a:blip r:embed="rId2">
            <a:alphaModFix amt="19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9028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091" y="4629791"/>
            <a:ext cx="602638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7935" y="5597238"/>
            <a:ext cx="602669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935" y="3274739"/>
            <a:ext cx="602669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35" y="601336"/>
            <a:ext cx="4027414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1206" y="-22883"/>
            <a:ext cx="4469280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5977" y="-44985"/>
            <a:ext cx="6081008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241547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6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263" y="328325"/>
            <a:ext cx="61439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597" y="2575772"/>
            <a:ext cx="868721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273" y="2491116"/>
            <a:ext cx="6150737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169736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26" y="-38208"/>
            <a:ext cx="4507975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25" y="-43749"/>
            <a:ext cx="6119702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6565" y="2618059"/>
            <a:ext cx="15748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28472" y="2618059"/>
            <a:ext cx="171327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0422" y="2618059"/>
            <a:ext cx="171181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7212" y="5443026"/>
            <a:ext cx="17184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1140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569" y="4177394"/>
            <a:ext cx="1172467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6104" y="5443026"/>
            <a:ext cx="156761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1" y="1133866"/>
            <a:ext cx="1509022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378" y="1022500"/>
            <a:ext cx="1722572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85" y="1053428"/>
            <a:ext cx="1691738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215" y="3815830"/>
            <a:ext cx="1756887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499" y="3878887"/>
            <a:ext cx="1664734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79114" y="3589305"/>
            <a:ext cx="5909081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223" y="558361"/>
            <a:ext cx="3502517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864" y="3956173"/>
            <a:ext cx="3253773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err="1">
                <a:solidFill>
                  <a:schemeClr val="bg2"/>
                </a:solidFill>
              </a:rPr>
              <a:t>PASS.org</a:t>
            </a:r>
            <a:endParaRPr lang="en-US" sz="1600" b="1" spc="27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863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0628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29977" y="579907"/>
            <a:ext cx="399065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600" y="1338318"/>
            <a:ext cx="5926001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Title here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695" y="2276355"/>
            <a:ext cx="5926907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8105" y="-125055"/>
            <a:ext cx="1758209" cy="12239988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8138" y="6343805"/>
            <a:ext cx="774501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85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5231" y="-34073"/>
            <a:ext cx="6631673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352" y="3307383"/>
            <a:ext cx="4330240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582" y="3926055"/>
            <a:ext cx="4329572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7320" y="1514756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352" y="859692"/>
            <a:ext cx="1923550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7320" y="1873835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7320" y="3008431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7320" y="3367510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7320" y="4480060"/>
            <a:ext cx="3928477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7320" y="4839139"/>
            <a:ext cx="3928477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5745" y="4645546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/</a:t>
            </a:r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030" y="5158385"/>
            <a:ext cx="1379852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475" y="5658002"/>
            <a:ext cx="115963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yourname</a:t>
            </a:r>
            <a:endParaRPr lang="en-US" sz="1467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602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D0191F-311E-433D-870D-3EEEA18D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381F62-1176-45A6-9B35-121DE3179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3093C8-78F6-4829-95D3-5996D6320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2F903DC-AB7A-4FE9-BAD1-E82A24AA9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31D2FC3-9A74-4602-9C36-C93C05FE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04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0106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733" y="5341257"/>
            <a:ext cx="1473731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260" y="2586608"/>
            <a:ext cx="10986871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260" y="1212332"/>
            <a:ext cx="10986871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96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260" y="2006856"/>
            <a:ext cx="11012264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260" y="260270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260" y="3381895"/>
            <a:ext cx="11012264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260" y="397774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260" y="4720264"/>
            <a:ext cx="11012264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260" y="5316115"/>
            <a:ext cx="11012264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4137180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3104" y="2347557"/>
            <a:ext cx="4906098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603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3102" y="2949801"/>
            <a:ext cx="4906098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49177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605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604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228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3227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47" y="2347557"/>
            <a:ext cx="3468222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46" y="2971004"/>
            <a:ext cx="3468222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1827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259" y="1774840"/>
            <a:ext cx="10969943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7026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23" y="-17007"/>
            <a:ext cx="4866323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48" y="-65556"/>
            <a:ext cx="6416020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5468" y="3571658"/>
            <a:ext cx="4025544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Download the </a:t>
            </a:r>
            <a:r>
              <a:rPr lang="en-US" sz="1866" b="1" err="1">
                <a:solidFill>
                  <a:schemeClr val="tx1"/>
                </a:solidFill>
              </a:rPr>
              <a:t>GuideBook</a:t>
            </a:r>
            <a:r>
              <a:rPr lang="en-US" sz="1866" b="1">
                <a:solidFill>
                  <a:schemeClr val="tx1"/>
                </a:solidFill>
              </a:rPr>
              <a:t> App </a:t>
            </a:r>
            <a:r>
              <a:rPr lang="en-US" sz="1866">
                <a:solidFill>
                  <a:schemeClr val="tx1"/>
                </a:solidFill>
              </a:rPr>
              <a:t>and search: PASS Summit 2018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255468" y="4505741"/>
            <a:ext cx="51490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Follow the QR code link </a:t>
            </a:r>
            <a:r>
              <a:rPr lang="en-US" sz="1866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336" y="2260160"/>
            <a:ext cx="3502517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5468" y="2736984"/>
            <a:ext cx="367236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>
                <a:solidFill>
                  <a:schemeClr val="tx1"/>
                </a:solidFill>
              </a:rPr>
              <a:t>Go to </a:t>
            </a:r>
            <a:r>
              <a:rPr lang="en-US" sz="1866" b="1" err="1">
                <a:solidFill>
                  <a:schemeClr val="tx1"/>
                </a:solidFill>
              </a:rPr>
              <a:t>passSummit.com</a:t>
            </a:r>
            <a:endParaRPr lang="en-US" sz="1866" b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3647" y="1589756"/>
            <a:ext cx="5141558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3181" y="456266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3181" y="3559542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3181" y="2578127"/>
            <a:ext cx="763989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2494" y="2747585"/>
            <a:ext cx="314481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4942" y="3761293"/>
            <a:ext cx="377863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6037" y="4737328"/>
            <a:ext cx="222818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3181" y="1204641"/>
            <a:ext cx="64368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19873153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0343" y="-186568"/>
            <a:ext cx="1888141" cy="1225243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291" y="1354809"/>
            <a:ext cx="5926001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8362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err="1">
                <a:solidFill>
                  <a:schemeClr val="accent1"/>
                </a:solidFill>
              </a:rPr>
              <a:t>email@company.com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084" y="3487527"/>
            <a:ext cx="2044168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err="1">
                <a:solidFill>
                  <a:schemeClr val="accent1"/>
                </a:solidFill>
              </a:rPr>
              <a:t>yourhandle</a:t>
            </a:r>
            <a:endParaRPr lang="en-US" sz="1467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99" y="2736245"/>
            <a:ext cx="6710201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87963" y="4192257"/>
            <a:ext cx="1501888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707" y="6308877"/>
            <a:ext cx="933950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40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6043926" y="267090"/>
            <a:ext cx="5887669" cy="6343149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726160" y="24188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341" y="4069019"/>
            <a:ext cx="746087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341" y="3099097"/>
            <a:ext cx="7460877" cy="8187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5332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9341" y="5478611"/>
            <a:ext cx="7146340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358713" y="538427"/>
            <a:ext cx="4119675" cy="1060647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7629038" y="5382508"/>
            <a:ext cx="1438135" cy="616803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2249360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7777632" y="245800"/>
            <a:ext cx="4143515" cy="6361677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726160" y="24188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341" y="4069019"/>
            <a:ext cx="746087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341" y="3099097"/>
            <a:ext cx="7460877" cy="8187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5332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9341" y="5478611"/>
            <a:ext cx="7146340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358713" y="538427"/>
            <a:ext cx="4119675" cy="1060647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7685681" y="5414009"/>
            <a:ext cx="1286705" cy="585303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172853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3D97E-DB6B-4370-8974-ECD78963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27CF15F-5078-43E7-93A7-0975F6140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0F5665-4479-4407-A5BD-181BA50F3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68D5F2-60DE-48F9-9A68-A2C49BC90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68994D7-975C-4F0E-B057-9ADC49C3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91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7537171" y="243779"/>
            <a:ext cx="4394422" cy="6368419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726160" y="24188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341" y="4069019"/>
            <a:ext cx="7460877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341" y="3099097"/>
            <a:ext cx="7460877" cy="818705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5332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9341" y="5478611"/>
            <a:ext cx="7146340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358713" y="538427"/>
            <a:ext cx="4119675" cy="1060647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7577974" y="5138367"/>
            <a:ext cx="1297409" cy="965461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18715669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5239190" y="269298"/>
            <a:ext cx="6696677" cy="6344857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563431" y="1562168"/>
            <a:ext cx="1385073" cy="1385433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388925" y="3429000"/>
            <a:ext cx="5342887" cy="1803317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41828896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4203984" y="243840"/>
            <a:ext cx="7741065" cy="637032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416885" y="2407048"/>
            <a:ext cx="3844095" cy="1150339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732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0735" y="523530"/>
            <a:ext cx="1655462" cy="1655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8548" y="737338"/>
            <a:ext cx="1339984" cy="1340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7583" y="590190"/>
            <a:ext cx="1655462" cy="1655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0809" y="3856372"/>
            <a:ext cx="1655462" cy="16558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0735" y="3833244"/>
            <a:ext cx="1655462" cy="16558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0628" y="4239918"/>
            <a:ext cx="1029372" cy="936036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5372671" y="2136905"/>
            <a:ext cx="191173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9715433" y="2136905"/>
            <a:ext cx="207976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6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7559471" y="2136905"/>
            <a:ext cx="207798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6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5285529" y="5443025"/>
            <a:ext cx="2086022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7646990" y="5443025"/>
            <a:ext cx="19029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9803839" y="5443025"/>
            <a:ext cx="190295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5704180" y="3429000"/>
            <a:ext cx="5565821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434647" y="4071605"/>
            <a:ext cx="3763553" cy="1528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800"/>
              </a:spcAft>
              <a:defRPr/>
            </a:pPr>
            <a: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800"/>
              </a:spcAft>
              <a:defRPr/>
            </a:pPr>
            <a: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800"/>
              </a:spcAft>
              <a:defRPr/>
            </a:pPr>
            <a:r>
              <a:rPr lang="en-US" sz="2666" b="1" spc="27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666" b="1" spc="27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388924" y="1612432"/>
            <a:ext cx="3760738" cy="93228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17143198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388924" y="1651445"/>
            <a:ext cx="4557943" cy="93228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5332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4203984" y="243840"/>
            <a:ext cx="7741065" cy="637032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4870899" y="1190719"/>
            <a:ext cx="1347005" cy="1002368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400187" y="4056006"/>
            <a:ext cx="4007292" cy="1323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666" b="1" spc="27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6478938" y="3883806"/>
            <a:ext cx="4855803" cy="830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399" dirty="0">
                <a:solidFill>
                  <a:schemeClr val="bg2"/>
                </a:solidFill>
              </a:rPr>
              <a:t>Download the </a:t>
            </a:r>
            <a:r>
              <a:rPr lang="en-US" sz="2399" dirty="0" err="1">
                <a:solidFill>
                  <a:schemeClr val="bg2"/>
                </a:solidFill>
              </a:rPr>
              <a:t>GuideBook</a:t>
            </a:r>
            <a:r>
              <a:rPr lang="en-US" sz="2399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6478938" y="5021446"/>
            <a:ext cx="4930238" cy="830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399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6478938" y="2917051"/>
            <a:ext cx="3835069" cy="461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399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5564415" y="2779231"/>
            <a:ext cx="763989" cy="764188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30463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5564415" y="3960778"/>
            <a:ext cx="763989" cy="764188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30463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5564415" y="5093558"/>
            <a:ext cx="763989" cy="764188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30463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5544401" y="1691903"/>
            <a:ext cx="3197836" cy="3995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pc="4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955663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4413" y="243840"/>
            <a:ext cx="5850636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663" y="514352"/>
            <a:ext cx="1923548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24" y="2674496"/>
            <a:ext cx="5443771" cy="596555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924" y="3407400"/>
            <a:ext cx="5435576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199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221" y="4798104"/>
            <a:ext cx="4867279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399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4020" y="3667942"/>
            <a:ext cx="3997527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895" rtl="0" eaLnBrk="1" latinLnBrk="0" hangingPunct="1">
              <a:spcAft>
                <a:spcPts val="4266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4020" y="780875"/>
            <a:ext cx="3997527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895" rtl="0" eaLnBrk="1" latinLnBrk="0" hangingPunct="1">
              <a:spcAft>
                <a:spcPts val="4266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357155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2535952" y="243840"/>
            <a:ext cx="9409097" cy="637032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583915"/>
            <a:ext cx="2840725" cy="1281171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7026" y="953917"/>
            <a:ext cx="7328107" cy="5202767"/>
          </a:xfrm>
          <a:prstGeom prst="rect">
            <a:avLst/>
          </a:prstGeom>
        </p:spPr>
        <p:txBody>
          <a:bodyPr/>
          <a:lstStyle>
            <a:lvl1pPr marL="457086" indent="-457086" algn="l" defTabSz="1218895" rtl="0" eaLnBrk="1" latinLnBrk="0" hangingPunct="1">
              <a:spcBef>
                <a:spcPts val="0"/>
              </a:spcBef>
              <a:spcAft>
                <a:spcPts val="2133"/>
              </a:spcAft>
              <a:buClr>
                <a:schemeClr val="accent1"/>
              </a:buClr>
              <a:buFont typeface="+mj-lt"/>
              <a:buAutoNum type="arabicPeriod"/>
              <a:defRPr lang="en-US" sz="3199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09448" indent="-609448">
              <a:spcBef>
                <a:spcPts val="0"/>
              </a:spcBef>
              <a:spcAft>
                <a:spcPts val="2133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37868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5811458" y="269350"/>
            <a:ext cx="6126583" cy="6340007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6167" y="-594949"/>
            <a:ext cx="3607242" cy="36081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925" y="3439352"/>
            <a:ext cx="5394575" cy="20902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2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3100523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583916"/>
            <a:ext cx="11238679" cy="818705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0335498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5" y="583916"/>
            <a:ext cx="11305338" cy="818705"/>
          </a:xfrm>
          <a:prstGeom prst="rect">
            <a:avLst/>
          </a:prstGeom>
        </p:spPr>
        <p:txBody>
          <a:bodyPr anchor="t"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883" y="3436267"/>
            <a:ext cx="11305338" cy="2679240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884" y="2784227"/>
            <a:ext cx="11305336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5214701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885" y="2784227"/>
            <a:ext cx="5265111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6183" y="2784351"/>
            <a:ext cx="5265111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5" y="583916"/>
            <a:ext cx="11124409" cy="818705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885" y="3436143"/>
            <a:ext cx="5265111" cy="2718255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6183" y="3436267"/>
            <a:ext cx="5265111" cy="2718255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86748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6AB5C-F4A2-4EBB-9422-415B6EEA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B07FD8-E809-49F6-95AB-F4BF20624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16CF10-AE12-4BA7-BC82-389AA7809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F4AF63-1532-4FB8-B3F2-1C40B8EDC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F360395-76B3-4828-904A-86EE1B5D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930EEBD-4D0F-416E-B272-E3E7DAE5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548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5" y="583916"/>
            <a:ext cx="11219635" cy="818705"/>
          </a:xfrm>
          <a:prstGeom prst="rect">
            <a:avLst/>
          </a:prstGeom>
        </p:spPr>
        <p:txBody>
          <a:bodyPr/>
          <a:lstStyle>
            <a:lvl1pPr>
              <a:defRPr sz="4799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885" y="2784227"/>
            <a:ext cx="3542045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885" y="3436143"/>
            <a:ext cx="3542045" cy="2679364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55680" y="2784227"/>
            <a:ext cx="3542045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55680" y="3436143"/>
            <a:ext cx="3542045" cy="2679364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474" y="2784227"/>
            <a:ext cx="3542045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9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94474" y="3436143"/>
            <a:ext cx="3542045" cy="2679364"/>
          </a:xfrm>
          <a:prstGeom prst="rect">
            <a:avLst/>
          </a:prstGeom>
        </p:spPr>
        <p:txBody>
          <a:bodyPr/>
          <a:lstStyle>
            <a:lvl1pPr marL="0" indent="0" algn="l" defTabSz="121889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9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895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322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5610199" y="246353"/>
            <a:ext cx="6327842" cy="6363003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344388" y="2298344"/>
            <a:ext cx="1912518" cy="3995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spc="4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6434155" y="776563"/>
            <a:ext cx="1077887" cy="599276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3212637"/>
            <a:ext cx="5472757" cy="240543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2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989317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5697705" y="276541"/>
            <a:ext cx="6238164" cy="6337617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377200" y="2298344"/>
            <a:ext cx="1986293" cy="3995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spc="4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5557191" y="5535621"/>
            <a:ext cx="1438135" cy="616803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3212637"/>
            <a:ext cx="5472757" cy="240543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2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3063575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5727077" y="260219"/>
            <a:ext cx="6194072" cy="6347261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678500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377748" y="2299031"/>
            <a:ext cx="2614718" cy="3995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spc="4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6434155" y="776563"/>
            <a:ext cx="1077887" cy="599276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884" y="3212637"/>
            <a:ext cx="5472757" cy="240543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2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800948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254164" y="276444"/>
            <a:ext cx="5639471" cy="6332913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4743966" y="243841"/>
            <a:ext cx="6524822" cy="637031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6094732" y="1504632"/>
            <a:ext cx="5342887" cy="862819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4474162" y="3365466"/>
            <a:ext cx="1297409" cy="965461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399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2719" y="3373630"/>
            <a:ext cx="5299985" cy="7960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66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40459" y="4428650"/>
            <a:ext cx="4797160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2399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8869998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824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7E89C-0DDB-4A20-A0AB-EB45DFDD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B5F7013-47FC-4E60-B435-185B57128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99F397C-7EFF-4351-9896-908777F9D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B4B607-84F2-47D2-AD70-6BB24EF5EB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09EE94A-43FC-4C22-BCF9-548661843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2B06321-D20B-4DD0-805B-9A70E4DB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CBD67D3-0510-410E-B05A-7A23E9AE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4E70B1B-45F0-42FA-8311-C50A9F61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97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33CF25-5DEB-4EE7-A5BF-EC960B7F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0F6292E-B285-4428-9CDA-E9AFF17FA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E1F1496-DE47-468A-86FF-2BEFF7F3E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49947A-773E-4334-90C9-EE79FE0E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7C0C777-7663-4E5F-AA26-CBA66D639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69DAB89-6C59-4A54-8251-9373CE5F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D657598-3BAE-4BE9-8212-D6AB487A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98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E25F7-A347-4E65-A579-33576B731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848558-495C-4A37-A71A-05D327882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D673320-54CB-4EBB-A355-110DD7D28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12E6B22-9400-4A37-9995-07ED487D6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4CCFB80-F822-4EA9-8753-79B7B1E3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C155946-5A6C-4DE6-8454-E0BB9F79A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0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AF49C-28EA-489B-B064-633CB84E5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464CAEA-F913-4C5D-A841-FA596E49EE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3180A05-BAC8-4195-992E-AD385D90E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65FD1F4-6A58-43D0-A987-6A6F2B54D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7B73-AB81-4892-82C5-64FDD5FBFE2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DE03DBB-9515-4CDB-B30F-135EA743F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4CEC4FB-DD01-45BB-8F5E-C6DE71D8E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00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9">
            <a:alphaModFix amt="67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E19F931-DF3D-4B8E-AB50-0214D11E2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F184C4-A1AF-4A9A-A7AD-50C7EDFB7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3A032A7-70CF-4ABF-BBCA-1AEDB84CD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37B73-AB81-4892-82C5-64FDD5FBFE2E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B67EC8C-6712-4844-8271-202C5CF89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3058DE3-4C93-407C-9958-5BB0353CD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FC595-B8DF-4C08-9BBB-2D06D494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6" r:id="rId12"/>
    <p:sldLayoutId id="2147483747" r:id="rId13"/>
    <p:sldLayoutId id="2147483748" r:id="rId14"/>
    <p:sldLayoutId id="2147483676" r:id="rId15"/>
    <p:sldLayoutId id="2147483677" r:id="rId16"/>
    <p:sldLayoutId id="2147483678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08566" y="6348281"/>
            <a:ext cx="653507" cy="26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7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</p:sldLayoutIdLst>
  <p:hf hdr="0" ftr="0" dt="0"/>
  <p:txStyles>
    <p:titleStyle>
      <a:lvl1pPr marL="0" marR="0" indent="0" algn="l" defTabSz="609448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86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87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477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988" indent="-457086" algn="l" defTabSz="1218895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962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5.png"/><Relationship Id="rId4" Type="http://schemas.openxmlformats.org/officeDocument/2006/relationships/image" Target="../media/image4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licekat?utm_source=unsplash&amp;utm_medium=referral&amp;utm_content=creditCopyText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unsplash.com/s/photos/free-mind?utm_source=unsplash&amp;utm_medium=referral&amp;utm_content=creditCopyText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2EAB22-DEE9-4AED-A15D-76BDCADCA469}"/>
              </a:ext>
            </a:extLst>
          </p:cNvPr>
          <p:cNvSpPr/>
          <p:nvPr/>
        </p:nvSpPr>
        <p:spPr>
          <a:xfrm>
            <a:off x="2227376" y="2344365"/>
            <a:ext cx="6900571" cy="13080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95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"/>
              </a:rPr>
              <a:t>SQL Notebooks in Azure Data Studio for the DBA</a:t>
            </a:r>
            <a:endParaRPr kumimoji="0" lang="de-DE" sz="395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DCA1D-F55B-48A6-BA5F-C999FD70E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47" y="837387"/>
            <a:ext cx="2343689" cy="2343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2FEE0-C7C3-4E09-96CC-C4499AA0F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558" y="3788947"/>
            <a:ext cx="1227177" cy="2020613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F153A5-B7B0-4A9D-8BF1-A6B55598E74E}"/>
              </a:ext>
            </a:extLst>
          </p:cNvPr>
          <p:cNvSpPr/>
          <p:nvPr/>
        </p:nvSpPr>
        <p:spPr>
          <a:xfrm>
            <a:off x="2361924" y="5092324"/>
            <a:ext cx="7464974" cy="57708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150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/>
                <a:ea typeface="Roboto Black" panose="02000000000000000000" pitchFamily="2" charset="0"/>
                <a:cs typeface="Arial"/>
              </a:rPr>
              <a:t>Rob Sewell -@</a:t>
            </a:r>
            <a:r>
              <a:rPr kumimoji="0" lang="en-GB" sz="3150" b="0" i="0" u="none" strike="noStrike" kern="1200" cap="none" spc="0" normalizeH="0" baseline="0" noProof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/>
                <a:ea typeface="Roboto Black" panose="02000000000000000000" pitchFamily="2" charset="0"/>
                <a:cs typeface="Arial"/>
              </a:rPr>
              <a:t>SQLDBAWithBeard</a:t>
            </a:r>
            <a:endParaRPr kumimoji="0" lang="en-GB" sz="3150" b="0" i="0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Calibri" panose="020F0502020204030204"/>
              <a:ea typeface="Roboto Black" panose="02000000000000000000" pitchFamily="2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7394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FC97B6-B0FA-4231-93C6-70719B615870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5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1456" y="2592909"/>
            <a:ext cx="5116314" cy="1672182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You can run 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T-SQL queries!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EB3BC-4594-40D7-86A5-0E052091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56" y="1403148"/>
            <a:ext cx="5222500" cy="483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08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2216CA-2D69-4036-9A69-143ACDAAD682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28FD4">
              <a:alpha val="62000"/>
            </a:srgbClr>
          </a:solidFill>
        </p:spPr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80874" y="6021016"/>
            <a:ext cx="5207413" cy="637433"/>
          </a:xfrm>
          <a:solidFill>
            <a:srgbClr val="828FD4">
              <a:alpha val="57000"/>
            </a:srgbClr>
          </a:solidFill>
        </p:spPr>
        <p:txBody>
          <a:bodyPr/>
          <a:lstStyle/>
          <a:p>
            <a:r>
              <a:rPr lang="en-US" dirty="0"/>
              <a:t>You can get execution plans</a:t>
            </a:r>
          </a:p>
        </p:txBody>
      </p:sp>
      <p:pic>
        <p:nvPicPr>
          <p:cNvPr id="5" name="2019-09-28_09-03-14">
            <a:hlinkClick r:id="" action="ppaction://media"/>
            <a:extLst>
              <a:ext uri="{FF2B5EF4-FFF2-40B4-BE49-F238E27FC236}">
                <a16:creationId xmlns:a16="http://schemas.microsoft.com/office/drawing/2014/main" id="{18273F69-3414-49BC-9928-F9FE5C03ED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2670" y="1403148"/>
            <a:ext cx="7863485" cy="45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47EF10-673B-4A37-9DEB-DB6A8CB1E515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02976" y="5733224"/>
            <a:ext cx="9133154" cy="1672182"/>
          </a:xfrm>
        </p:spPr>
        <p:txBody>
          <a:bodyPr/>
          <a:lstStyle/>
          <a:p>
            <a:r>
              <a:rPr lang="en-US" dirty="0"/>
              <a:t>You can install extensions for more functionality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F5B31-547D-423D-8A1E-1000C32CB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713" y="1383958"/>
            <a:ext cx="7135399" cy="4090085"/>
          </a:xfrm>
          <a:prstGeom prst="rect">
            <a:avLst/>
          </a:prstGeom>
        </p:spPr>
      </p:pic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54545" y="1278938"/>
            <a:ext cx="7846556" cy="45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450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526C84-5554-4053-8CFA-763E53236FE8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49842" y="6045467"/>
            <a:ext cx="4261857" cy="730054"/>
          </a:xfrm>
        </p:spPr>
        <p:txBody>
          <a:bodyPr/>
          <a:lstStyle/>
          <a:p>
            <a:r>
              <a:rPr lang="en-US" dirty="0"/>
              <a:t>And get Plan Explorer</a:t>
            </a:r>
          </a:p>
        </p:txBody>
      </p:sp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493" y="1403148"/>
            <a:ext cx="7846556" cy="45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9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DE4558-7B61-4DDE-9E1D-18D2389F38FB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68732" y="5938740"/>
            <a:ext cx="6451361" cy="818492"/>
          </a:xfrm>
        </p:spPr>
        <p:txBody>
          <a:bodyPr/>
          <a:lstStyle/>
          <a:p>
            <a:r>
              <a:rPr lang="en-US" dirty="0"/>
              <a:t>You can work with SQL Agent Jobs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595E5C-5581-4076-8BDD-8A2A92C8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19" y="1266409"/>
            <a:ext cx="7846268" cy="45664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24A4C-4EDE-43D6-9DBD-B1383FFF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296" y="1266409"/>
            <a:ext cx="6767088" cy="443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94C770-C784-41F5-90D2-6F1D06BA29AB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68732" y="5938740"/>
            <a:ext cx="6451361" cy="818492"/>
          </a:xfrm>
        </p:spPr>
        <p:txBody>
          <a:bodyPr/>
          <a:lstStyle/>
          <a:p>
            <a:r>
              <a:rPr lang="en-US" dirty="0"/>
              <a:t>You can work with SQL Agent Jobs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24A4C-4EDE-43D6-9DBD-B1383FFF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67" y="1403148"/>
            <a:ext cx="6767088" cy="4435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70106-9AE1-4968-B069-5DB58463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056" y="1403148"/>
            <a:ext cx="6767088" cy="392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2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28FD4">
              <a:alpha val="72000"/>
            </a:srgbClr>
          </a:solidFill>
        </p:spPr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</p:spTree>
    <p:extLst>
      <p:ext uri="{BB962C8B-B14F-4D97-AF65-F5344CB8AC3E}">
        <p14:creationId xmlns:p14="http://schemas.microsoft.com/office/powerpoint/2010/main" val="818227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pic>
        <p:nvPicPr>
          <p:cNvPr id="7" name="2019-09-28_09-14-38">
            <a:hlinkClick r:id="" action="ppaction://media"/>
            <a:extLst>
              <a:ext uri="{FF2B5EF4-FFF2-40B4-BE49-F238E27FC236}">
                <a16:creationId xmlns:a16="http://schemas.microsoft.com/office/drawing/2014/main" id="{D0750A8C-CD22-4CD4-A502-C7627614B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54545" y="1278938"/>
            <a:ext cx="7846556" cy="45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9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7D3E27-C679-4435-B9DF-2436B223756F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Azure Data Studio 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46614" y="5991391"/>
            <a:ext cx="5045878" cy="741924"/>
          </a:xfrm>
        </p:spPr>
        <p:txBody>
          <a:bodyPr/>
          <a:lstStyle/>
          <a:p>
            <a:r>
              <a:rPr lang="en-US" dirty="0"/>
              <a:t>You can run PowerShell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2019-09-28_09-55-01">
            <a:hlinkClick r:id="" action="ppaction://media"/>
            <a:extLst>
              <a:ext uri="{FF2B5EF4-FFF2-40B4-BE49-F238E27FC236}">
                <a16:creationId xmlns:a16="http://schemas.microsoft.com/office/drawing/2014/main" id="{1893A1FF-16B8-45B8-8484-3E6D245A3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2830" y="1278550"/>
            <a:ext cx="7753447" cy="457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9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132" y="432358"/>
            <a:ext cx="7408560" cy="818705"/>
          </a:xfrm>
          <a:solidFill>
            <a:srgbClr val="828FD4">
              <a:alpha val="72000"/>
            </a:srgbClr>
          </a:solidFill>
        </p:spPr>
        <p:txBody>
          <a:bodyPr/>
          <a:lstStyle/>
          <a:p>
            <a:r>
              <a:rPr lang="en-US" dirty="0"/>
              <a:t>What is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779765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4042719" y="2921301"/>
            <a:ext cx="4103387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998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AM !?</a:t>
            </a:r>
          </a:p>
        </p:txBody>
      </p:sp>
    </p:spTree>
    <p:extLst>
      <p:ext uri="{BB962C8B-B14F-4D97-AF65-F5344CB8AC3E}">
        <p14:creationId xmlns:p14="http://schemas.microsoft.com/office/powerpoint/2010/main" val="1783932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05624"/>
            <a:ext cx="12188825" cy="453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4065481" y="6158947"/>
            <a:ext cx="4916857" cy="584775"/>
          </a:xfrm>
          <a:prstGeom prst="rect">
            <a:avLst/>
          </a:prstGeom>
          <a:solidFill>
            <a:srgbClr val="828FD4">
              <a:alpha val="4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3200" dirty="0"/>
              <a:t>Originally for Data Scientists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9A9688B-9622-4AB2-BD28-9376ABB9F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132" y="432358"/>
            <a:ext cx="7408560" cy="818705"/>
          </a:xfrm>
          <a:solidFill>
            <a:srgbClr val="828FD4">
              <a:alpha val="72000"/>
            </a:srgbClr>
          </a:solidFill>
        </p:spPr>
        <p:txBody>
          <a:bodyPr/>
          <a:lstStyle/>
          <a:p>
            <a:r>
              <a:rPr lang="en-US" dirty="0"/>
              <a:t>What is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294314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A30378-3BF6-496E-A724-F79043DB01A8}"/>
              </a:ext>
            </a:extLst>
          </p:cNvPr>
          <p:cNvSpPr txBox="1"/>
          <p:nvPr/>
        </p:nvSpPr>
        <p:spPr>
          <a:xfrm>
            <a:off x="380207" y="248435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1236465" y="2448248"/>
            <a:ext cx="10049080" cy="1733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332" dirty="0"/>
              <a:t>Document that can contain text, code, images and query results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48D7C57-B603-404A-A874-09176C497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132" y="432358"/>
            <a:ext cx="7408560" cy="818705"/>
          </a:xfrm>
          <a:solidFill>
            <a:srgbClr val="828FD4">
              <a:alpha val="72000"/>
            </a:srgbClr>
          </a:solidFill>
        </p:spPr>
        <p:txBody>
          <a:bodyPr/>
          <a:lstStyle/>
          <a:p>
            <a:r>
              <a:rPr lang="en-US" dirty="0"/>
              <a:t>What is a SQL Notebook?</a:t>
            </a:r>
          </a:p>
        </p:txBody>
      </p:sp>
    </p:spTree>
    <p:extLst>
      <p:ext uri="{BB962C8B-B14F-4D97-AF65-F5344CB8AC3E}">
        <p14:creationId xmlns:p14="http://schemas.microsoft.com/office/powerpoint/2010/main" val="37193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6EE1A0-DA48-498F-8E69-EE70012D2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893"/>
            <a:ext cx="12185214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0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animal, mammal, brown&#10;&#10;Description automatically generated">
            <a:extLst>
              <a:ext uri="{FF2B5EF4-FFF2-40B4-BE49-F238E27FC236}">
                <a16:creationId xmlns:a16="http://schemas.microsoft.com/office/drawing/2014/main" id="{7B84AEE3-629C-4178-9AFD-EFA46D5F2B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" b="9480"/>
          <a:stretch/>
        </p:blipFill>
        <p:spPr>
          <a:xfrm>
            <a:off x="0" y="-70208"/>
            <a:ext cx="12188824" cy="69813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36BD11-CE2C-499E-8F99-32B1DD7692EF}"/>
              </a:ext>
            </a:extLst>
          </p:cNvPr>
          <p:cNvSpPr/>
          <p:nvPr/>
        </p:nvSpPr>
        <p:spPr>
          <a:xfrm>
            <a:off x="0" y="6562370"/>
            <a:ext cx="3499099" cy="317908"/>
          </a:xfrm>
          <a:prstGeom prst="rect">
            <a:avLst/>
          </a:prstGeom>
          <a:solidFill>
            <a:srgbClr val="E4C6AF"/>
          </a:solidFill>
        </p:spPr>
        <p:txBody>
          <a:bodyPr wrap="none">
            <a:spAutoFit/>
          </a:bodyPr>
          <a:lstStyle/>
          <a:p>
            <a:r>
              <a:rPr lang="en-GB" sz="1466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466" dirty="0">
                <a:solidFill>
                  <a:srgbClr val="767676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Alice Donovan Rouse</a:t>
            </a:r>
            <a:r>
              <a:rPr lang="en-GB" sz="1466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466" dirty="0" err="1">
                <a:solidFill>
                  <a:srgbClr val="767676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GB" sz="146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4C967-4A14-4CBD-AE3A-E056E5414472}"/>
              </a:ext>
            </a:extLst>
          </p:cNvPr>
          <p:cNvSpPr txBox="1"/>
          <p:nvPr/>
        </p:nvSpPr>
        <p:spPr>
          <a:xfrm>
            <a:off x="6246772" y="893"/>
            <a:ext cx="583032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266" dirty="0"/>
              <a:t>Let Your Mind Run Free</a:t>
            </a:r>
          </a:p>
        </p:txBody>
      </p:sp>
    </p:spTree>
    <p:extLst>
      <p:ext uri="{BB962C8B-B14F-4D97-AF65-F5344CB8AC3E}">
        <p14:creationId xmlns:p14="http://schemas.microsoft.com/office/powerpoint/2010/main" val="3041290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31EE98-D553-48C1-AFB7-263C7DF91557}"/>
              </a:ext>
            </a:extLst>
          </p:cNvPr>
          <p:cNvSpPr txBox="1"/>
          <p:nvPr/>
        </p:nvSpPr>
        <p:spPr>
          <a:xfrm>
            <a:off x="380207" y="248435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398" y="650078"/>
            <a:ext cx="3510026" cy="818492"/>
          </a:xfrm>
        </p:spPr>
        <p:txBody>
          <a:bodyPr/>
          <a:lstStyle/>
          <a:p>
            <a:r>
              <a:rPr lang="en-US" dirty="0"/>
              <a:t>Some Ideas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1035133" y="1806159"/>
            <a:ext cx="9263507" cy="4031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Run Books</a:t>
            </a:r>
          </a:p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Training</a:t>
            </a:r>
          </a:p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Incident response templates – for Service Desk and for DBAs</a:t>
            </a:r>
          </a:p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Templates for common functions</a:t>
            </a:r>
          </a:p>
          <a:p>
            <a:pPr marL="609448" indent="-609448">
              <a:buFont typeface="Arial" panose="020B0604020202020204" pitchFamily="34" charset="0"/>
              <a:buChar char="•"/>
            </a:pPr>
            <a:r>
              <a:rPr lang="en-GB" sz="4266" dirty="0"/>
              <a:t>Demoing</a:t>
            </a:r>
          </a:p>
        </p:txBody>
      </p:sp>
    </p:spTree>
    <p:extLst>
      <p:ext uri="{BB962C8B-B14F-4D97-AF65-F5344CB8AC3E}">
        <p14:creationId xmlns:p14="http://schemas.microsoft.com/office/powerpoint/2010/main" val="3260345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 idx="4294967295"/>
          </p:nvPr>
        </p:nvSpPr>
        <p:spPr>
          <a:xfrm>
            <a:off x="1002764" y="205317"/>
            <a:ext cx="8856133" cy="792163"/>
          </a:xfrm>
          <a:prstGeom prst="rect">
            <a:avLst/>
          </a:prstGeom>
          <a:solidFill>
            <a:srgbClr val="828FD4">
              <a:alpha val="52000"/>
            </a:srgbClr>
          </a:solidFill>
        </p:spPr>
        <p:txBody>
          <a:bodyPr>
            <a:noAutofit/>
          </a:bodyPr>
          <a:lstStyle/>
          <a:p>
            <a:r>
              <a:rPr lang="de-DE" sz="6000" dirty="0">
                <a:latin typeface="+mn-lt"/>
              </a:rPr>
              <a:t>Buckle Up !! It‘s Demo time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715360-F12A-4203-AA09-9A11C58BF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7" y="1052736"/>
            <a:ext cx="9587349" cy="53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" t="-3" r="48306" b="49167"/>
          <a:stretch/>
        </p:blipFill>
        <p:spPr>
          <a:xfrm>
            <a:off x="1587" y="-5622"/>
            <a:ext cx="12269221" cy="680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8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-5622"/>
            <a:ext cx="12185651" cy="6869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10" y="4166565"/>
            <a:ext cx="4850497" cy="27298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97515-C5F4-433E-AEB8-AAE2C5C262DB}"/>
              </a:ext>
            </a:extLst>
          </p:cNvPr>
          <p:cNvSpPr/>
          <p:nvPr/>
        </p:nvSpPr>
        <p:spPr>
          <a:xfrm>
            <a:off x="5973225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822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1427816" y="990511"/>
            <a:ext cx="5769332" cy="50860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  <a:t>Here Now !</a:t>
            </a:r>
            <a:br>
              <a:rPr lang="en-GB" sz="5950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4000" dirty="0">
                <a:solidFill>
                  <a:srgbClr val="FFE0A4"/>
                </a:solidFill>
                <a:latin typeface="Calibri Light"/>
                <a:cs typeface="Calibri Light"/>
              </a:rPr>
              <a:t>dbatools.io/book</a:t>
            </a:r>
            <a:br>
              <a:rPr lang="en-GB" sz="4000" dirty="0">
                <a:latin typeface="Calibri Light"/>
                <a:cs typeface="Calibri Light"/>
              </a:rPr>
            </a:br>
            <a:r>
              <a:rPr lang="en-GB" sz="900" dirty="0">
                <a:solidFill>
                  <a:srgbClr val="FFE0A4"/>
                </a:solidFill>
                <a:latin typeface="Calibri Light"/>
                <a:cs typeface="Calibri Light"/>
              </a:rPr>
              <a:t> </a:t>
            </a: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The MEAP has opened for dbatools in a Month of Lunches </a:t>
            </a:r>
            <a:endParaRPr lang="en-GB" sz="3600" dirty="0">
              <a:solidFill>
                <a:srgbClr val="FFE0A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New book from Manning</a:t>
            </a:r>
          </a:p>
          <a:p>
            <a:pPr algn="ctr"/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Your Code for 50% off</a:t>
            </a:r>
            <a:b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3600" dirty="0">
                <a:solidFill>
                  <a:srgbClr val="FFE0A4"/>
                </a:solidFill>
                <a:latin typeface="Calibri Light"/>
                <a:cs typeface="Calibri Light"/>
              </a:rPr>
              <a:t>ctwdhld19</a:t>
            </a:r>
            <a:endParaRPr lang="en-GB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E264D3F0-C8D2-43D9-83E6-9C259EF2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850" y="1307843"/>
            <a:ext cx="3405700" cy="427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25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3412813" y="909378"/>
            <a:ext cx="5363199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998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1559089" y="2637118"/>
            <a:ext cx="9934516" cy="28615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599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endParaRPr lang="en-US" sz="3599">
              <a:solidFill>
                <a:srgbClr val="FFE0A4"/>
              </a:solidFill>
              <a:latin typeface="Calibri" panose="020F0502020204030204"/>
            </a:endParaRPr>
          </a:p>
          <a:p>
            <a:r>
              <a:rPr lang="en-US" sz="3599">
                <a:solidFill>
                  <a:srgbClr val="FFE0A4"/>
                </a:solidFill>
                <a:latin typeface="Calibri" panose="020F0502020204030204"/>
              </a:rPr>
              <a:t>github.com/SQLDBAWithABeard/Presentations</a:t>
            </a:r>
          </a:p>
          <a:p>
            <a:endParaRPr lang="en-US" sz="3599">
              <a:solidFill>
                <a:srgbClr val="FFE0A4"/>
              </a:solidFill>
              <a:latin typeface="Calibri" panose="020F0502020204030204"/>
            </a:endParaRPr>
          </a:p>
          <a:p>
            <a:endParaRPr lang="en-US" sz="1750">
              <a:solidFill>
                <a:srgbClr val="FFE0A4"/>
              </a:solidFill>
              <a:latin typeface="Calibri" panose="020F0502020204030204"/>
              <a:cs typeface="Calibri"/>
            </a:endParaRPr>
          </a:p>
          <a:p>
            <a:endParaRPr lang="en-US" sz="1799">
              <a:solidFill>
                <a:srgbClr val="FFE0A4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67489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52496" y="264086"/>
            <a:ext cx="6577618" cy="1325563"/>
          </a:xfrm>
        </p:spPr>
        <p:txBody>
          <a:bodyPr/>
          <a:lstStyle/>
          <a:p>
            <a:r>
              <a:rPr lang="en-US" dirty="0"/>
              <a:t>What’s Azure Data Studio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04" y="1501675"/>
            <a:ext cx="5380917" cy="4136549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3858CF9-A774-40E4-87C5-457DC5D47AE0}"/>
              </a:ext>
            </a:extLst>
          </p:cNvPr>
          <p:cNvSpPr txBox="1">
            <a:spLocks/>
          </p:cNvSpPr>
          <p:nvPr/>
        </p:nvSpPr>
        <p:spPr>
          <a:xfrm>
            <a:off x="6415348" y="2616427"/>
            <a:ext cx="5380917" cy="2162704"/>
          </a:xfrm>
          <a:prstGeom prst="rect">
            <a:avLst/>
          </a:prstGeom>
        </p:spPr>
        <p:txBody>
          <a:bodyPr/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Cross Platform </a:t>
            </a:r>
            <a:br>
              <a:rPr lang="en-US" sz="4400" dirty="0"/>
            </a:br>
            <a:r>
              <a:rPr lang="en-US" sz="4400" dirty="0"/>
              <a:t>desktop environment </a:t>
            </a:r>
            <a:br>
              <a:rPr lang="en-US" sz="4400" dirty="0"/>
            </a:br>
            <a:r>
              <a:rPr lang="en-US" sz="4400" dirty="0"/>
              <a:t>for Data Professionals</a:t>
            </a:r>
          </a:p>
        </p:txBody>
      </p:sp>
    </p:spTree>
    <p:extLst>
      <p:ext uri="{BB962C8B-B14F-4D97-AF65-F5344CB8AC3E}">
        <p14:creationId xmlns:p14="http://schemas.microsoft.com/office/powerpoint/2010/main" val="2543525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58640" y="385333"/>
            <a:ext cx="5314634" cy="1325563"/>
          </a:xfrm>
        </p:spPr>
        <p:txBody>
          <a:bodyPr/>
          <a:lstStyle/>
          <a:p>
            <a:r>
              <a:rPr lang="en-US" dirty="0"/>
              <a:t>So it’s only for Azure?</a:t>
            </a:r>
          </a:p>
        </p:txBody>
      </p:sp>
      <p:pic>
        <p:nvPicPr>
          <p:cNvPr id="1028" name="Picture 4" descr="Image result for azure">
            <a:extLst>
              <a:ext uri="{FF2B5EF4-FFF2-40B4-BE49-F238E27FC236}">
                <a16:creationId xmlns:a16="http://schemas.microsoft.com/office/drawing/2014/main" id="{FE1D2DC0-C8F0-4379-869A-1F392DE1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330" y="2211983"/>
            <a:ext cx="8420447" cy="243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07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34C8BF-9F15-43BE-8827-DE6E26157B07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43352" y="586024"/>
            <a:ext cx="7896172" cy="701132"/>
          </a:xfrm>
          <a:solidFill>
            <a:srgbClr val="828FD4">
              <a:alpha val="68000"/>
            </a:srgbClr>
          </a:solidFill>
        </p:spPr>
        <p:txBody>
          <a:bodyPr/>
          <a:lstStyle/>
          <a:p>
            <a:r>
              <a:rPr lang="en-US" b="1" dirty="0"/>
              <a:t>It Looks Like Visual Studio Code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44453" y="1588738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2527" y="1588739"/>
            <a:ext cx="5707465" cy="413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45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34C8BF-9F15-43BE-8827-DE6E26157B07}"/>
              </a:ext>
            </a:extLst>
          </p:cNvPr>
          <p:cNvSpPr txBox="1"/>
          <p:nvPr/>
        </p:nvSpPr>
        <p:spPr>
          <a:xfrm>
            <a:off x="343531" y="424362"/>
            <a:ext cx="11428409" cy="6133048"/>
          </a:xfrm>
          <a:prstGeom prst="rect">
            <a:avLst/>
          </a:prstGeom>
          <a:solidFill>
            <a:srgbClr val="828FD4">
              <a:alpha val="83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43352" y="586024"/>
            <a:ext cx="7896172" cy="701132"/>
          </a:xfrm>
          <a:solidFill>
            <a:srgbClr val="828FD4">
              <a:alpha val="68000"/>
            </a:srgbClr>
          </a:solidFill>
        </p:spPr>
        <p:txBody>
          <a:bodyPr/>
          <a:lstStyle/>
          <a:p>
            <a:r>
              <a:rPr lang="en-US" b="1" dirty="0"/>
              <a:t>It Looks Like Visual Studio Code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E96DB-EAE9-41CA-BBA9-7F99F6B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85" y="1558426"/>
            <a:ext cx="5380917" cy="413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C625-103D-4FDC-B061-4278C1C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59" y="1558427"/>
            <a:ext cx="5707465" cy="413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1381</TotalTime>
  <Words>296</Words>
  <Application>Microsoft Office PowerPoint</Application>
  <PresentationFormat>Custom</PresentationFormat>
  <Paragraphs>49</Paragraphs>
  <Slides>26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Consolas</vt:lpstr>
      <vt:lpstr>Corbel</vt:lpstr>
      <vt:lpstr>Gill Sans</vt:lpstr>
      <vt:lpstr>Segoe UI</vt:lpstr>
      <vt:lpstr>Segoe UI Light</vt:lpstr>
      <vt:lpstr>Segoe UI Semibold</vt:lpstr>
      <vt:lpstr>Segoe UI Semilight</vt:lpstr>
      <vt:lpstr>Times New Roman</vt:lpstr>
      <vt:lpstr>Kantoorthema</vt:lpstr>
      <vt:lpstr>PASS 2013_SpeakerTemplate_16x9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Azure Data Studio ?</vt:lpstr>
      <vt:lpstr>So it’s only for Azure?</vt:lpstr>
      <vt:lpstr>It Looks Like Visual Studio Code ?</vt:lpstr>
      <vt:lpstr>It Looks Like Visual Studio Code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can you do in Azure Data Studio ?</vt:lpstr>
      <vt:lpstr>What is a SQL Notebook?</vt:lpstr>
      <vt:lpstr>What is a SQL Notebook?</vt:lpstr>
      <vt:lpstr>What is a SQL Notebook?</vt:lpstr>
      <vt:lpstr>PowerPoint Presentation</vt:lpstr>
      <vt:lpstr>PowerPoint Presentation</vt:lpstr>
      <vt:lpstr>Some Ideas</vt:lpstr>
      <vt:lpstr>Buckle Up !! It‘s Demo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3</cp:revision>
  <dcterms:created xsi:type="dcterms:W3CDTF">2017-05-28T09:19:37Z</dcterms:created>
  <dcterms:modified xsi:type="dcterms:W3CDTF">2019-10-16T08:26:55Z</dcterms:modified>
</cp:coreProperties>
</file>